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6"/>
  </p:notesMasterIdLst>
  <p:sldIdLst>
    <p:sldId id="256" r:id="rId2"/>
    <p:sldId id="258" r:id="rId3"/>
    <p:sldId id="259" r:id="rId4"/>
    <p:sldId id="260" r:id="rId5"/>
  </p:sldIdLst>
  <p:sldSz cx="9144000" cy="6858000" type="screen4x3"/>
  <p:notesSz cx="6650038" cy="9783763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Helvetica 55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Helvetica 55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Helvetica 55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Helvetica 55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Helvetica 55" pitchFamily="34" charset="0"/>
        <a:ea typeface="+mn-ea"/>
        <a:cs typeface="Arial" charset="0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Helvetica 55" pitchFamily="34" charset="0"/>
        <a:ea typeface="+mn-ea"/>
        <a:cs typeface="Arial" charset="0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Helvetica 55" pitchFamily="34" charset="0"/>
        <a:ea typeface="+mn-ea"/>
        <a:cs typeface="Arial" charset="0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Helvetica 55" pitchFamily="34" charset="0"/>
        <a:ea typeface="+mn-ea"/>
        <a:cs typeface="Arial" charset="0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Helvetica 55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6578C"/>
    <a:srgbClr val="0A94D6"/>
    <a:srgbClr val="0B1D42"/>
    <a:srgbClr val="E0151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581" autoAdjust="0"/>
  </p:normalViewPr>
  <p:slideViewPr>
    <p:cSldViewPr>
      <p:cViewPr>
        <p:scale>
          <a:sx n="100" d="100"/>
          <a:sy n="100" d="100"/>
        </p:scale>
        <p:origin x="-72" y="24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81313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67138" y="0"/>
            <a:ext cx="2881312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9475" y="733425"/>
            <a:ext cx="4891088" cy="366871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="" xmlns:a14="http://schemas.microsoft.com/office/drawing/2010/main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65163" y="4646613"/>
            <a:ext cx="5319712" cy="4403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293225"/>
            <a:ext cx="2881313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67138" y="9293225"/>
            <a:ext cx="2881312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fld id="{F0D042DD-DA1F-48C1-AF30-16CEA38AAC4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58142206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5" descr="PPT_Cover_Sheet_1_1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29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smartest log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5835650"/>
            <a:ext cx="1584325" cy="798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3" name="Rectangle 5"/>
          <p:cNvSpPr>
            <a:spLocks noGrp="1" noChangeArrowheads="1"/>
          </p:cNvSpPr>
          <p:nvPr>
            <p:ph type="ctrTitle"/>
          </p:nvPr>
        </p:nvSpPr>
        <p:spPr>
          <a:xfrm>
            <a:off x="685800" y="1268413"/>
            <a:ext cx="7772400" cy="865187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692150" y="2397125"/>
            <a:ext cx="7767638" cy="17526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831013" y="6245225"/>
            <a:ext cx="21336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39CE5FA-89C9-43B2-85AB-C7D238E7AC1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9281732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942172-13B3-46CD-9EBE-D690ED203F7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61080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417513"/>
            <a:ext cx="2057400" cy="49450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417513"/>
            <a:ext cx="6019800" cy="49450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34426A-B6A2-41EB-9844-D654986E04F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676480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3F03A9-51EC-4296-8459-94FFC4C703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622415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E355BF-44B2-474B-89A8-6C4324FF2D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5458171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81075"/>
            <a:ext cx="4038600" cy="43815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81075"/>
            <a:ext cx="4038600" cy="43815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20B1CB-346E-48E1-BAAD-51309EED86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0677409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92AD00-2571-4917-9C24-A4E2394A75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324001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5734BB-E819-4948-A055-26AEEB067B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8560699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C0C00C-B165-4992-9A35-14F20DA2ED5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0907793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AFEC5B-CAC8-4B01-9A7C-FD58AF7B638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1769029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9AF3BD-87D7-4DA4-BC85-C0DBE54945D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387560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smart curve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0" y="5507038"/>
            <a:ext cx="9117013" cy="658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17513"/>
            <a:ext cx="8229600" cy="49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8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981075"/>
            <a:ext cx="8229600" cy="438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740650" y="6211888"/>
            <a:ext cx="1290638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2400" b="1" smtClean="0">
                <a:solidFill>
                  <a:srgbClr val="E01512"/>
                </a:solidFill>
              </a:defRPr>
            </a:lvl1pPr>
          </a:lstStyle>
          <a:p>
            <a:pPr>
              <a:defRPr/>
            </a:pPr>
            <a:fld id="{365E0E14-9C7D-461B-816E-4794C5CCD0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1030" name="Picture 14" descr="smartest logo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5835650"/>
            <a:ext cx="1584325" cy="798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1" name="Line 17"/>
          <p:cNvSpPr>
            <a:spLocks noChangeShapeType="1"/>
          </p:cNvSpPr>
          <p:nvPr userDrawn="1"/>
        </p:nvSpPr>
        <p:spPr bwMode="auto">
          <a:xfrm>
            <a:off x="0" y="917575"/>
            <a:ext cx="9144000" cy="0"/>
          </a:xfrm>
          <a:prstGeom prst="line">
            <a:avLst/>
          </a:prstGeom>
          <a:noFill/>
          <a:ln w="19050">
            <a:solidFill>
              <a:srgbClr val="E01512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36578C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36578C"/>
          </a:solidFill>
          <a:latin typeface="Helvetica 65" pitchFamily="34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36578C"/>
          </a:solidFill>
          <a:latin typeface="Helvetica 65" pitchFamily="34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36578C"/>
          </a:solidFill>
          <a:latin typeface="Helvetica 65" pitchFamily="34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36578C"/>
          </a:solidFill>
          <a:latin typeface="Helvetica 65" pitchFamily="34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>
          <a:solidFill>
            <a:srgbClr val="36578C"/>
          </a:solidFill>
          <a:latin typeface="Helvetica 65" pitchFamily="34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>
          <a:solidFill>
            <a:srgbClr val="36578C"/>
          </a:solidFill>
          <a:latin typeface="Helvetica 65" pitchFamily="34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>
          <a:solidFill>
            <a:srgbClr val="36578C"/>
          </a:solidFill>
          <a:latin typeface="Helvetica 65" pitchFamily="34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>
          <a:solidFill>
            <a:srgbClr val="36578C"/>
          </a:solidFill>
          <a:latin typeface="Helvetica 65" pitchFamily="34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rgbClr val="36578C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rgbClr val="36578C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rgbClr val="36578C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rgbClr val="36578C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rgbClr val="36578C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rgbClr val="36578C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rgbClr val="36578C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rgbClr val="36578C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rgbClr val="36578C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2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GB" dirty="0"/>
              <a:t>DCMF MIG</a:t>
            </a:r>
            <a:endParaRPr lang="en-US" dirty="0" smtClean="0"/>
          </a:p>
        </p:txBody>
      </p:sp>
      <p:sp>
        <p:nvSpPr>
          <p:cNvPr id="3075" name="Rectangle 33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GB" dirty="0"/>
              <a:t>Voltage Level </a:t>
            </a:r>
            <a:r>
              <a:rPr lang="en-GB" dirty="0" smtClean="0"/>
              <a:t>Approach </a:t>
            </a:r>
            <a:r>
              <a:rPr lang="en-GB" dirty="0"/>
              <a:t>to Unit </a:t>
            </a:r>
            <a:r>
              <a:rPr lang="en-GB" dirty="0" smtClean="0"/>
              <a:t>Charges </a:t>
            </a:r>
            <a:r>
              <a:rPr lang="en-GB" dirty="0"/>
              <a:t>in the CDCM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Helvetica 55" pitchFamily="34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Helvetica 55" pitchFamily="34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Helvetica 55" pitchFamily="34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Helvetica 55" pitchFamily="34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Helvetica 55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Helvetica 55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Helvetica 55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Helvetica 55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Helvetica 55" pitchFamily="34" charset="0"/>
                <a:cs typeface="Arial" charset="0"/>
              </a:defRPr>
            </a:lvl9pPr>
          </a:lstStyle>
          <a:p>
            <a:pPr eaLnBrk="1" hangingPunct="1"/>
            <a:fld id="{13114534-A660-4EAE-93DE-864625A602A3}" type="slidenum">
              <a:rPr lang="en-US" sz="2400">
                <a:solidFill>
                  <a:srgbClr val="E01512"/>
                </a:solidFill>
              </a:rPr>
              <a:pPr eaLnBrk="1" hangingPunct="1"/>
              <a:t>2</a:t>
            </a:fld>
            <a:endParaRPr lang="en-US" sz="2400">
              <a:solidFill>
                <a:srgbClr val="E01512"/>
              </a:solidFill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dirty="0" smtClean="0"/>
              <a:t>1. Assessment of Load Characteristics</a:t>
            </a:r>
            <a:endParaRPr lang="en-US" dirty="0" smtClean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934866409"/>
              </p:ext>
            </p:extLst>
          </p:nvPr>
        </p:nvGraphicFramePr>
        <p:xfrm>
          <a:off x="242390" y="1486841"/>
          <a:ext cx="2736304" cy="27075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736304"/>
              </a:tblGrid>
              <a:tr h="225625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u="none" strike="noStrike" dirty="0">
                          <a:solidFill>
                            <a:srgbClr val="36578C"/>
                          </a:solidFill>
                          <a:effectLst/>
                          <a:latin typeface="+mn-lt"/>
                        </a:rPr>
                        <a:t>Domestic Unrestricted</a:t>
                      </a:r>
                      <a:endParaRPr lang="en-GB" sz="1000" b="1" i="0" u="none" strike="noStrike" dirty="0">
                        <a:solidFill>
                          <a:srgbClr val="36578C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225625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u="none" strike="noStrike" dirty="0">
                          <a:solidFill>
                            <a:srgbClr val="36578C"/>
                          </a:solidFill>
                          <a:effectLst/>
                          <a:latin typeface="+mn-lt"/>
                        </a:rPr>
                        <a:t>Domestic Two Rate</a:t>
                      </a:r>
                      <a:endParaRPr lang="en-GB" sz="1000" b="1" i="0" u="none" strike="noStrike" dirty="0">
                        <a:solidFill>
                          <a:srgbClr val="36578C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25625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u="none" strike="noStrike" dirty="0">
                          <a:solidFill>
                            <a:srgbClr val="36578C"/>
                          </a:solidFill>
                          <a:effectLst/>
                          <a:latin typeface="+mn-lt"/>
                        </a:rPr>
                        <a:t>Domestic Off Peak (related MPAN)</a:t>
                      </a:r>
                      <a:endParaRPr lang="en-GB" sz="1000" b="1" i="0" u="none" strike="noStrike" dirty="0">
                        <a:solidFill>
                          <a:srgbClr val="36578C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25625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u="none" strike="noStrike" dirty="0">
                          <a:solidFill>
                            <a:srgbClr val="36578C"/>
                          </a:solidFill>
                          <a:effectLst/>
                          <a:latin typeface="+mn-lt"/>
                        </a:rPr>
                        <a:t>Small Non Domestic Unrestricted</a:t>
                      </a:r>
                      <a:endParaRPr lang="en-GB" sz="1000" b="1" i="0" u="none" strike="noStrike" dirty="0">
                        <a:solidFill>
                          <a:srgbClr val="36578C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25625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u="none" strike="noStrike" dirty="0">
                          <a:solidFill>
                            <a:srgbClr val="36578C"/>
                          </a:solidFill>
                          <a:effectLst/>
                          <a:latin typeface="+mn-lt"/>
                        </a:rPr>
                        <a:t>Small Non Domestic Two Rate</a:t>
                      </a:r>
                      <a:endParaRPr lang="en-GB" sz="1000" b="1" i="0" u="none" strike="noStrike" dirty="0">
                        <a:solidFill>
                          <a:srgbClr val="36578C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25625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u="none" strike="noStrike">
                          <a:solidFill>
                            <a:srgbClr val="36578C"/>
                          </a:solidFill>
                          <a:effectLst/>
                          <a:latin typeface="+mn-lt"/>
                        </a:rPr>
                        <a:t>Small Non Domestic Off Peak (related MPAN)</a:t>
                      </a:r>
                      <a:endParaRPr lang="en-GB" sz="1000" b="1" i="0" u="none" strike="noStrike">
                        <a:solidFill>
                          <a:srgbClr val="36578C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25625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u="none" strike="noStrike">
                          <a:solidFill>
                            <a:srgbClr val="36578C"/>
                          </a:solidFill>
                          <a:effectLst/>
                          <a:latin typeface="+mn-lt"/>
                        </a:rPr>
                        <a:t>LV Medium Non-Domestic</a:t>
                      </a:r>
                      <a:endParaRPr lang="en-GB" sz="1000" b="1" i="0" u="none" strike="noStrike">
                        <a:solidFill>
                          <a:srgbClr val="36578C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mpd="sng">
                      <a:noFill/>
                    </a:lnB>
                  </a:tcPr>
                </a:tc>
              </a:tr>
              <a:tr h="225625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u="none" strike="noStrike" dirty="0">
                          <a:solidFill>
                            <a:srgbClr val="36578C"/>
                          </a:solidFill>
                          <a:effectLst/>
                          <a:latin typeface="+mn-lt"/>
                        </a:rPr>
                        <a:t>LV HH Metered</a:t>
                      </a:r>
                      <a:endParaRPr lang="en-GB" sz="1000" b="1" i="0" u="none" strike="noStrike" dirty="0">
                        <a:solidFill>
                          <a:srgbClr val="36578C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5625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u="none" strike="noStrike" dirty="0">
                          <a:solidFill>
                            <a:srgbClr val="36578C"/>
                          </a:solidFill>
                          <a:effectLst/>
                          <a:latin typeface="+mn-lt"/>
                        </a:rPr>
                        <a:t>LV Sub Medium Non-Domestic</a:t>
                      </a:r>
                      <a:endParaRPr lang="en-GB" sz="1000" b="1" i="0" u="none" strike="noStrike" dirty="0">
                        <a:solidFill>
                          <a:srgbClr val="36578C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225625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u="none" strike="noStrike" dirty="0">
                          <a:solidFill>
                            <a:srgbClr val="36578C"/>
                          </a:solidFill>
                          <a:effectLst/>
                          <a:latin typeface="+mn-lt"/>
                        </a:rPr>
                        <a:t>LV Sub HH Metered</a:t>
                      </a:r>
                      <a:endParaRPr lang="en-GB" sz="1000" b="1" i="0" u="none" strike="noStrike" dirty="0">
                        <a:solidFill>
                          <a:srgbClr val="36578C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5625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u="none" strike="noStrike" dirty="0">
                          <a:solidFill>
                            <a:srgbClr val="36578C"/>
                          </a:solidFill>
                          <a:effectLst/>
                          <a:latin typeface="+mn-lt"/>
                        </a:rPr>
                        <a:t>HV Medium Non-Domestic</a:t>
                      </a:r>
                      <a:endParaRPr lang="en-GB" sz="1000" b="1" i="0" u="none" strike="noStrike" dirty="0">
                        <a:solidFill>
                          <a:srgbClr val="36578C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225625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u="none" strike="noStrike" dirty="0">
                          <a:solidFill>
                            <a:srgbClr val="36578C"/>
                          </a:solidFill>
                          <a:effectLst/>
                          <a:latin typeface="+mn-lt"/>
                        </a:rPr>
                        <a:t>HV HH Metered</a:t>
                      </a:r>
                      <a:endParaRPr lang="en-GB" sz="1000" b="1" i="0" u="none" strike="noStrike" dirty="0">
                        <a:solidFill>
                          <a:srgbClr val="36578C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780397391"/>
              </p:ext>
            </p:extLst>
          </p:nvPr>
        </p:nvGraphicFramePr>
        <p:xfrm>
          <a:off x="5224264" y="2150858"/>
          <a:ext cx="2736304" cy="43204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736304"/>
              </a:tblGrid>
              <a:tr h="432048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u="none" strike="noStrike" dirty="0">
                          <a:solidFill>
                            <a:srgbClr val="36578C"/>
                          </a:solidFill>
                          <a:effectLst/>
                          <a:latin typeface="+mn-lt"/>
                        </a:rPr>
                        <a:t>LV </a:t>
                      </a:r>
                      <a:r>
                        <a:rPr lang="en-GB" sz="1000" u="none" strike="noStrike" dirty="0" smtClean="0">
                          <a:solidFill>
                            <a:srgbClr val="36578C"/>
                          </a:solidFill>
                          <a:effectLst/>
                          <a:latin typeface="+mn-lt"/>
                        </a:rPr>
                        <a:t>Network</a:t>
                      </a:r>
                      <a:r>
                        <a:rPr lang="en-GB" sz="1000" u="none" strike="noStrike" baseline="0" dirty="0" smtClean="0">
                          <a:solidFill>
                            <a:srgbClr val="36578C"/>
                          </a:solidFill>
                          <a:effectLst/>
                          <a:latin typeface="+mn-lt"/>
                        </a:rPr>
                        <a:t> Level; Time Band 1, 2 and 3 Simultaneous Maximum Load (SML)</a:t>
                      </a:r>
                      <a:endParaRPr lang="en-GB" sz="1000" b="1" i="0" u="none" strike="noStrike" dirty="0">
                        <a:solidFill>
                          <a:srgbClr val="36578C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6" name="Table 1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217890530"/>
              </p:ext>
            </p:extLst>
          </p:nvPr>
        </p:nvGraphicFramePr>
        <p:xfrm>
          <a:off x="5201309" y="3352191"/>
          <a:ext cx="2736304" cy="22562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736304"/>
              </a:tblGrid>
              <a:tr h="225625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u="none" strike="noStrike" dirty="0" smtClean="0">
                          <a:solidFill>
                            <a:srgbClr val="36578C"/>
                          </a:solidFill>
                          <a:effectLst/>
                          <a:latin typeface="+mn-lt"/>
                        </a:rPr>
                        <a:t>LVS Network</a:t>
                      </a:r>
                      <a:r>
                        <a:rPr lang="en-GB" sz="1000" u="none" strike="noStrike" baseline="0" dirty="0" smtClean="0">
                          <a:solidFill>
                            <a:srgbClr val="36578C"/>
                          </a:solidFill>
                          <a:effectLst/>
                          <a:latin typeface="+mn-lt"/>
                        </a:rPr>
                        <a:t> Level; Time Band 1, 2 and 3 SML</a:t>
                      </a:r>
                      <a:endParaRPr lang="en-GB" sz="1000" b="1" i="0" u="none" strike="noStrike" dirty="0">
                        <a:solidFill>
                          <a:srgbClr val="36578C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0" name="Table 19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98252834"/>
              </p:ext>
            </p:extLst>
          </p:nvPr>
        </p:nvGraphicFramePr>
        <p:xfrm>
          <a:off x="5202627" y="3856247"/>
          <a:ext cx="2736304" cy="22562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736304"/>
              </a:tblGrid>
              <a:tr h="225625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u="none" strike="noStrike" dirty="0" smtClean="0">
                          <a:solidFill>
                            <a:srgbClr val="36578C"/>
                          </a:solidFill>
                          <a:effectLst/>
                          <a:latin typeface="+mn-lt"/>
                        </a:rPr>
                        <a:t>HV Network</a:t>
                      </a:r>
                      <a:r>
                        <a:rPr lang="en-GB" sz="1000" u="none" strike="noStrike" baseline="0" dirty="0" smtClean="0">
                          <a:solidFill>
                            <a:srgbClr val="36578C"/>
                          </a:solidFill>
                          <a:effectLst/>
                          <a:latin typeface="+mn-lt"/>
                        </a:rPr>
                        <a:t> Level; Time Band  1, 2 and 3 SML</a:t>
                      </a:r>
                      <a:endParaRPr lang="en-GB" sz="1000" b="1" i="0" u="none" strike="noStrike" dirty="0">
                        <a:solidFill>
                          <a:srgbClr val="36578C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4" name="Table 2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55892366"/>
              </p:ext>
            </p:extLst>
          </p:nvPr>
        </p:nvGraphicFramePr>
        <p:xfrm>
          <a:off x="5198672" y="4324299"/>
          <a:ext cx="2743607" cy="22562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743607"/>
              </a:tblGrid>
              <a:tr h="225625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u="none" strike="noStrike" dirty="0" smtClean="0">
                          <a:solidFill>
                            <a:srgbClr val="36578C"/>
                          </a:solidFill>
                          <a:effectLst/>
                          <a:latin typeface="+mn-lt"/>
                        </a:rPr>
                        <a:t>UMS Network</a:t>
                      </a:r>
                      <a:r>
                        <a:rPr lang="en-GB" sz="1000" u="none" strike="noStrike" baseline="0" dirty="0" smtClean="0">
                          <a:solidFill>
                            <a:srgbClr val="36578C"/>
                          </a:solidFill>
                          <a:effectLst/>
                          <a:latin typeface="+mn-lt"/>
                        </a:rPr>
                        <a:t> Level; Time Band  1, 2 and 3 SML</a:t>
                      </a:r>
                      <a:endParaRPr lang="en-GB" sz="1000" b="1" i="0" u="none" strike="noStrike" dirty="0">
                        <a:solidFill>
                          <a:srgbClr val="36578C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118" name="TextBox 4117"/>
          <p:cNvSpPr txBox="1"/>
          <p:nvPr/>
        </p:nvSpPr>
        <p:spPr>
          <a:xfrm>
            <a:off x="242391" y="1091478"/>
            <a:ext cx="2736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dirty="0" smtClean="0">
                <a:solidFill>
                  <a:srgbClr val="36578C"/>
                </a:solidFill>
              </a:rPr>
              <a:t>Tariff Volume Data Inputs</a:t>
            </a:r>
            <a:endParaRPr lang="en-GB" sz="1800" dirty="0">
              <a:solidFill>
                <a:srgbClr val="36578C"/>
              </a:solidFill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5220072" y="1117374"/>
            <a:ext cx="2736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dirty="0" smtClean="0">
                <a:solidFill>
                  <a:srgbClr val="36578C"/>
                </a:solidFill>
              </a:rPr>
              <a:t>Process Outputs</a:t>
            </a:r>
            <a:endParaRPr lang="en-GB" sz="1800" dirty="0">
              <a:solidFill>
                <a:srgbClr val="36578C"/>
              </a:solidFill>
            </a:endParaRPr>
          </a:p>
        </p:txBody>
      </p:sp>
      <p:graphicFrame>
        <p:nvGraphicFramePr>
          <p:cNvPr id="25" name="Table 2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301110035"/>
              </p:ext>
            </p:extLst>
          </p:nvPr>
        </p:nvGraphicFramePr>
        <p:xfrm>
          <a:off x="3607499" y="2258870"/>
          <a:ext cx="1008112" cy="21602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08112"/>
              </a:tblGrid>
              <a:tr h="216024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 smtClean="0">
                          <a:solidFill>
                            <a:srgbClr val="36578C"/>
                          </a:solidFill>
                          <a:effectLst/>
                          <a:latin typeface="+mn-lt"/>
                        </a:rPr>
                        <a:t>Load Analysis</a:t>
                      </a:r>
                      <a:endParaRPr lang="en-GB" sz="1000" b="1" i="0" u="none" strike="noStrike" dirty="0">
                        <a:solidFill>
                          <a:srgbClr val="36578C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9" name="Straight Arrow Connector 8"/>
          <p:cNvCxnSpPr>
            <a:endCxn id="25" idx="1"/>
          </p:cNvCxnSpPr>
          <p:nvPr/>
        </p:nvCxnSpPr>
        <p:spPr>
          <a:xfrm>
            <a:off x="2976193" y="2366882"/>
            <a:ext cx="631306" cy="0"/>
          </a:xfrm>
          <a:prstGeom prst="straightConnector1">
            <a:avLst/>
          </a:prstGeom>
          <a:ln w="38100">
            <a:solidFill>
              <a:srgbClr val="36578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>
            <a:stCxn id="25" idx="3"/>
          </p:cNvCxnSpPr>
          <p:nvPr/>
        </p:nvCxnSpPr>
        <p:spPr>
          <a:xfrm>
            <a:off x="4615611" y="2366882"/>
            <a:ext cx="585698" cy="0"/>
          </a:xfrm>
          <a:prstGeom prst="straightConnector1">
            <a:avLst/>
          </a:prstGeom>
          <a:ln w="38100">
            <a:solidFill>
              <a:srgbClr val="36578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2" name="Table 3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479904274"/>
              </p:ext>
            </p:extLst>
          </p:nvPr>
        </p:nvGraphicFramePr>
        <p:xfrm>
          <a:off x="3604997" y="3356992"/>
          <a:ext cx="1008112" cy="21602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08112"/>
              </a:tblGrid>
              <a:tr h="216024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 smtClean="0">
                          <a:solidFill>
                            <a:srgbClr val="36578C"/>
                          </a:solidFill>
                          <a:effectLst/>
                          <a:latin typeface="+mn-lt"/>
                        </a:rPr>
                        <a:t>Load Analysis</a:t>
                      </a:r>
                      <a:endParaRPr lang="en-GB" sz="1000" b="1" i="0" u="none" strike="noStrike" dirty="0">
                        <a:solidFill>
                          <a:srgbClr val="36578C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33" name="Straight Arrow Connector 32"/>
          <p:cNvCxnSpPr>
            <a:endCxn id="32" idx="1"/>
          </p:cNvCxnSpPr>
          <p:nvPr/>
        </p:nvCxnSpPr>
        <p:spPr>
          <a:xfrm>
            <a:off x="2978695" y="3465004"/>
            <a:ext cx="626302" cy="0"/>
          </a:xfrm>
          <a:prstGeom prst="straightConnector1">
            <a:avLst/>
          </a:prstGeom>
          <a:ln w="38100">
            <a:solidFill>
              <a:srgbClr val="36578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>
            <a:stCxn id="32" idx="3"/>
          </p:cNvCxnSpPr>
          <p:nvPr/>
        </p:nvCxnSpPr>
        <p:spPr>
          <a:xfrm flipV="1">
            <a:off x="4613109" y="3461657"/>
            <a:ext cx="589518" cy="3347"/>
          </a:xfrm>
          <a:prstGeom prst="straightConnector1">
            <a:avLst/>
          </a:prstGeom>
          <a:ln w="38100">
            <a:solidFill>
              <a:srgbClr val="36578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5" name="Table 3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533758640"/>
              </p:ext>
            </p:extLst>
          </p:nvPr>
        </p:nvGraphicFramePr>
        <p:xfrm>
          <a:off x="3626768" y="3861048"/>
          <a:ext cx="1008112" cy="21602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08112"/>
              </a:tblGrid>
              <a:tr h="216024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 smtClean="0">
                          <a:solidFill>
                            <a:srgbClr val="36578C"/>
                          </a:solidFill>
                          <a:effectLst/>
                          <a:latin typeface="+mn-lt"/>
                        </a:rPr>
                        <a:t>Load Analysis</a:t>
                      </a:r>
                      <a:endParaRPr lang="en-GB" sz="1000" b="1" i="0" u="none" strike="noStrike" dirty="0">
                        <a:solidFill>
                          <a:srgbClr val="36578C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36" name="Straight Arrow Connector 35"/>
          <p:cNvCxnSpPr>
            <a:endCxn id="35" idx="1"/>
          </p:cNvCxnSpPr>
          <p:nvPr/>
        </p:nvCxnSpPr>
        <p:spPr>
          <a:xfrm>
            <a:off x="2976193" y="3969060"/>
            <a:ext cx="650575" cy="0"/>
          </a:xfrm>
          <a:prstGeom prst="straightConnector1">
            <a:avLst/>
          </a:prstGeom>
          <a:ln w="38100">
            <a:solidFill>
              <a:srgbClr val="36578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>
            <a:stCxn id="35" idx="3"/>
          </p:cNvCxnSpPr>
          <p:nvPr/>
        </p:nvCxnSpPr>
        <p:spPr>
          <a:xfrm>
            <a:off x="4634880" y="3969060"/>
            <a:ext cx="567747" cy="0"/>
          </a:xfrm>
          <a:prstGeom prst="straightConnector1">
            <a:avLst/>
          </a:prstGeom>
          <a:ln w="38100">
            <a:solidFill>
              <a:srgbClr val="36578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8" name="Table 37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016261509"/>
              </p:ext>
            </p:extLst>
          </p:nvPr>
        </p:nvGraphicFramePr>
        <p:xfrm>
          <a:off x="3604997" y="4329100"/>
          <a:ext cx="1008112" cy="21602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08112"/>
              </a:tblGrid>
              <a:tr h="216024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 smtClean="0">
                          <a:solidFill>
                            <a:srgbClr val="36578C"/>
                          </a:solidFill>
                          <a:effectLst/>
                          <a:latin typeface="+mn-lt"/>
                        </a:rPr>
                        <a:t>Load Analysis</a:t>
                      </a:r>
                      <a:endParaRPr lang="en-GB" sz="1000" b="1" i="0" u="none" strike="noStrike" dirty="0">
                        <a:solidFill>
                          <a:srgbClr val="36578C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39" name="Straight Arrow Connector 38"/>
          <p:cNvCxnSpPr>
            <a:endCxn id="38" idx="1"/>
          </p:cNvCxnSpPr>
          <p:nvPr/>
        </p:nvCxnSpPr>
        <p:spPr>
          <a:xfrm>
            <a:off x="2976193" y="4437112"/>
            <a:ext cx="628804" cy="0"/>
          </a:xfrm>
          <a:prstGeom prst="straightConnector1">
            <a:avLst/>
          </a:prstGeom>
          <a:ln w="38100">
            <a:solidFill>
              <a:srgbClr val="36578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>
            <a:stCxn id="38" idx="3"/>
          </p:cNvCxnSpPr>
          <p:nvPr/>
        </p:nvCxnSpPr>
        <p:spPr>
          <a:xfrm>
            <a:off x="4613109" y="4437112"/>
            <a:ext cx="589518" cy="0"/>
          </a:xfrm>
          <a:prstGeom prst="straightConnector1">
            <a:avLst/>
          </a:prstGeom>
          <a:ln w="38100">
            <a:solidFill>
              <a:srgbClr val="36578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242391" y="4224267"/>
            <a:ext cx="8650089" cy="0"/>
          </a:xfrm>
          <a:prstGeom prst="line">
            <a:avLst/>
          </a:prstGeom>
          <a:ln w="25400" cmpd="sng">
            <a:solidFill>
              <a:srgbClr val="36578C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2" name="Table 4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68301095"/>
              </p:ext>
            </p:extLst>
          </p:nvPr>
        </p:nvGraphicFramePr>
        <p:xfrm>
          <a:off x="8100392" y="4293096"/>
          <a:ext cx="921229" cy="57606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21229"/>
              </a:tblGrid>
              <a:tr h="576064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 dirty="0" smtClean="0">
                          <a:solidFill>
                            <a:srgbClr val="36578C"/>
                          </a:solidFill>
                          <a:effectLst/>
                          <a:latin typeface="+mn-lt"/>
                        </a:rPr>
                        <a:t>Un-effected</a:t>
                      </a:r>
                      <a:r>
                        <a:rPr lang="en-GB" sz="1000" b="1" i="0" u="none" strike="noStrike" baseline="0" dirty="0" smtClean="0">
                          <a:solidFill>
                            <a:srgbClr val="36578C"/>
                          </a:solidFill>
                          <a:effectLst/>
                          <a:latin typeface="+mn-lt"/>
                        </a:rPr>
                        <a:t> by this change proposal</a:t>
                      </a:r>
                      <a:endParaRPr lang="en-GB" sz="1000" b="1" i="0" u="none" strike="noStrike" dirty="0">
                        <a:solidFill>
                          <a:srgbClr val="36578C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3" name="Table 4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729379103"/>
              </p:ext>
            </p:extLst>
          </p:nvPr>
        </p:nvGraphicFramePr>
        <p:xfrm>
          <a:off x="8107829" y="2372629"/>
          <a:ext cx="921229" cy="57606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21229"/>
              </a:tblGrid>
              <a:tr h="576064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 baseline="0" dirty="0" smtClean="0">
                          <a:solidFill>
                            <a:srgbClr val="36578C"/>
                          </a:solidFill>
                          <a:effectLst/>
                          <a:latin typeface="+mn-lt"/>
                        </a:rPr>
                        <a:t>Effected by this change proposal</a:t>
                      </a:r>
                      <a:endParaRPr lang="en-GB" sz="1000" b="1" i="0" u="none" strike="noStrike" dirty="0">
                        <a:solidFill>
                          <a:srgbClr val="36578C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4" name="Table 4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358979068"/>
              </p:ext>
            </p:extLst>
          </p:nvPr>
        </p:nvGraphicFramePr>
        <p:xfrm>
          <a:off x="239889" y="4293096"/>
          <a:ext cx="2736304" cy="45125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736304"/>
              </a:tblGrid>
              <a:tr h="225625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u="none" strike="noStrike" dirty="0" smtClean="0">
                          <a:solidFill>
                            <a:srgbClr val="36578C"/>
                          </a:solidFill>
                          <a:effectLst/>
                          <a:latin typeface="+mn-lt"/>
                        </a:rPr>
                        <a:t>LV UMS (Pseudo </a:t>
                      </a:r>
                      <a:r>
                        <a:rPr lang="en-GB" sz="1000" u="none" strike="noStrike" dirty="0">
                          <a:solidFill>
                            <a:srgbClr val="36578C"/>
                          </a:solidFill>
                          <a:effectLst/>
                          <a:latin typeface="+mn-lt"/>
                        </a:rPr>
                        <a:t>HH </a:t>
                      </a:r>
                      <a:r>
                        <a:rPr lang="en-GB" sz="1000" u="none" strike="noStrike" dirty="0" smtClean="0">
                          <a:solidFill>
                            <a:srgbClr val="36578C"/>
                          </a:solidFill>
                          <a:effectLst/>
                          <a:latin typeface="+mn-lt"/>
                        </a:rPr>
                        <a:t>Metered)</a:t>
                      </a:r>
                      <a:endParaRPr lang="en-GB" sz="1000" b="1" i="0" u="none" strike="noStrike" dirty="0">
                        <a:solidFill>
                          <a:srgbClr val="36578C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56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u="none" strike="noStrike" dirty="0" smtClean="0">
                          <a:solidFill>
                            <a:srgbClr val="36578C"/>
                          </a:solidFill>
                          <a:effectLst/>
                          <a:latin typeface="+mn-lt"/>
                        </a:rPr>
                        <a:t>NHH UMS (Categories</a:t>
                      </a:r>
                      <a:r>
                        <a:rPr lang="en-GB" sz="1000" u="none" strike="noStrike" baseline="0" dirty="0" smtClean="0">
                          <a:solidFill>
                            <a:srgbClr val="36578C"/>
                          </a:solidFill>
                          <a:effectLst/>
                          <a:latin typeface="+mn-lt"/>
                        </a:rPr>
                        <a:t> A, B, C &amp; D)</a:t>
                      </a:r>
                      <a:endParaRPr lang="en-GB" sz="1000" b="1" i="0" u="none" strike="noStrike" dirty="0" smtClean="0">
                        <a:solidFill>
                          <a:srgbClr val="36578C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Helvetica 55" pitchFamily="34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Helvetica 55" pitchFamily="34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Helvetica 55" pitchFamily="34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Helvetica 55" pitchFamily="34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Helvetica 55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Helvetica 55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Helvetica 55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Helvetica 55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Helvetica 55" pitchFamily="34" charset="0"/>
                <a:cs typeface="Arial" charset="0"/>
              </a:defRPr>
            </a:lvl9pPr>
          </a:lstStyle>
          <a:p>
            <a:pPr eaLnBrk="1" hangingPunct="1"/>
            <a:fld id="{DF598D67-ED69-4A69-8125-3231B403C948}" type="slidenum">
              <a:rPr lang="en-US" sz="2400">
                <a:solidFill>
                  <a:srgbClr val="E01512"/>
                </a:solidFill>
              </a:rPr>
              <a:pPr eaLnBrk="1" hangingPunct="1"/>
              <a:t>3</a:t>
            </a:fld>
            <a:endParaRPr lang="en-US" sz="2400">
              <a:solidFill>
                <a:srgbClr val="E01512"/>
              </a:solidFill>
            </a:endParaRPr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dirty="0" smtClean="0"/>
              <a:t>2. Three Rate Yardstick Unit Charges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446111" y="1124744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dirty="0">
                <a:solidFill>
                  <a:srgbClr val="36578C"/>
                </a:solidFill>
              </a:rPr>
              <a:t>Data Inputs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491880" y="1124744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dirty="0" smtClean="0">
                <a:solidFill>
                  <a:srgbClr val="36578C"/>
                </a:solidFill>
              </a:rPr>
              <a:t>Cost Allocation</a:t>
            </a:r>
            <a:endParaRPr lang="en-GB" sz="1800" dirty="0">
              <a:solidFill>
                <a:srgbClr val="36578C"/>
              </a:solidFill>
            </a:endParaRPr>
          </a:p>
        </p:txBody>
      </p:sp>
      <p:graphicFrame>
        <p:nvGraphicFramePr>
          <p:cNvPr id="34" name="Table 3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621417341"/>
              </p:ext>
            </p:extLst>
          </p:nvPr>
        </p:nvGraphicFramePr>
        <p:xfrm>
          <a:off x="459768" y="1628800"/>
          <a:ext cx="2240024" cy="1584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40024"/>
              </a:tblGrid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u="none" strike="noStrike" kern="1200" baseline="0" dirty="0" smtClean="0">
                          <a:solidFill>
                            <a:srgbClr val="36578C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LV Network Level; Time Band 1, 2 and 3 SML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u="none" strike="noStrike" kern="1200" baseline="0" dirty="0" smtClean="0">
                          <a:solidFill>
                            <a:srgbClr val="36578C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LVS Network Level; Time Band 1, 2 and 3 SML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u="none" strike="noStrike" kern="1200" baseline="0" dirty="0" smtClean="0">
                          <a:solidFill>
                            <a:srgbClr val="36578C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HV Network Level; Time Band 1, 2 and 3 SML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u="none" strike="noStrike" kern="1200" baseline="0" dirty="0" smtClean="0">
                          <a:solidFill>
                            <a:srgbClr val="36578C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UMS Network Level; Time Band 1, 2 and 3 SML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35" name="Table 3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891567442"/>
              </p:ext>
            </p:extLst>
          </p:nvPr>
        </p:nvGraphicFramePr>
        <p:xfrm>
          <a:off x="3439142" y="2223160"/>
          <a:ext cx="2253681" cy="39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53681"/>
              </a:tblGrid>
              <a:tr h="39360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u="none" strike="noStrike" kern="1200" baseline="0" dirty="0" smtClean="0">
                          <a:solidFill>
                            <a:srgbClr val="36578C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Network model annuity by SML for each Network Level</a:t>
                      </a:r>
                      <a:endParaRPr lang="en-GB" sz="1000" b="0" u="none" strike="noStrike" kern="1200" baseline="0" dirty="0">
                        <a:solidFill>
                          <a:srgbClr val="36578C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36" name="TextBox 35"/>
          <p:cNvSpPr txBox="1"/>
          <p:nvPr/>
        </p:nvSpPr>
        <p:spPr>
          <a:xfrm>
            <a:off x="6407696" y="1117374"/>
            <a:ext cx="2736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dirty="0" smtClean="0">
                <a:solidFill>
                  <a:srgbClr val="36578C"/>
                </a:solidFill>
              </a:rPr>
              <a:t>Process Outputs</a:t>
            </a:r>
            <a:endParaRPr lang="en-GB" sz="1800" dirty="0">
              <a:solidFill>
                <a:srgbClr val="36578C"/>
              </a:solidFill>
            </a:endParaRPr>
          </a:p>
        </p:txBody>
      </p:sp>
      <p:graphicFrame>
        <p:nvGraphicFramePr>
          <p:cNvPr id="37" name="Table 3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293971794"/>
              </p:ext>
            </p:extLst>
          </p:nvPr>
        </p:nvGraphicFramePr>
        <p:xfrm>
          <a:off x="6372200" y="1628800"/>
          <a:ext cx="2240024" cy="1584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40024"/>
              </a:tblGrid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u="none" strike="noStrike" kern="1200" baseline="0" dirty="0" smtClean="0">
                          <a:solidFill>
                            <a:srgbClr val="36578C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LV Network Level; Time Band 1, 2 and 3 Unit Rates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u="none" strike="noStrike" kern="1200" baseline="0" dirty="0" smtClean="0">
                          <a:solidFill>
                            <a:srgbClr val="36578C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LVS Network Level; Time Band 1, 2 and 3 Unit Rates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u="none" strike="noStrike" kern="1200" baseline="0" dirty="0" smtClean="0">
                          <a:solidFill>
                            <a:srgbClr val="36578C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HV Network Level; Time Band 1, 2 and 3 Unit Rates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u="none" strike="noStrike" kern="1200" baseline="0" dirty="0" smtClean="0">
                          <a:solidFill>
                            <a:srgbClr val="36578C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UMS Network Level; Time Band 1, 2 and 3 Unit Rates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cxnSp>
        <p:nvCxnSpPr>
          <p:cNvPr id="38" name="Straight Arrow Connector 37"/>
          <p:cNvCxnSpPr>
            <a:stCxn id="34" idx="3"/>
            <a:endCxn id="35" idx="1"/>
          </p:cNvCxnSpPr>
          <p:nvPr/>
        </p:nvCxnSpPr>
        <p:spPr>
          <a:xfrm>
            <a:off x="2699792" y="2421280"/>
            <a:ext cx="739350" cy="0"/>
          </a:xfrm>
          <a:prstGeom prst="straightConnector1">
            <a:avLst/>
          </a:prstGeom>
          <a:ln w="38100">
            <a:solidFill>
              <a:srgbClr val="36578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>
            <a:stCxn id="35" idx="3"/>
            <a:endCxn id="37" idx="1"/>
          </p:cNvCxnSpPr>
          <p:nvPr/>
        </p:nvCxnSpPr>
        <p:spPr>
          <a:xfrm>
            <a:off x="5692823" y="2421280"/>
            <a:ext cx="679377" cy="0"/>
          </a:xfrm>
          <a:prstGeom prst="straightConnector1">
            <a:avLst/>
          </a:prstGeom>
          <a:ln w="38100">
            <a:solidFill>
              <a:srgbClr val="36578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Helvetica 55" pitchFamily="34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Helvetica 55" pitchFamily="34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Helvetica 55" pitchFamily="34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Helvetica 55" pitchFamily="34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Helvetica 55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Helvetica 55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Helvetica 55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Helvetica 55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Helvetica 55" pitchFamily="34" charset="0"/>
                <a:cs typeface="Arial" charset="0"/>
              </a:defRPr>
            </a:lvl9pPr>
          </a:lstStyle>
          <a:p>
            <a:pPr eaLnBrk="1" hangingPunct="1"/>
            <a:fld id="{DF598D67-ED69-4A69-8125-3231B403C948}" type="slidenum">
              <a:rPr lang="en-US" sz="2400">
                <a:solidFill>
                  <a:srgbClr val="E01512"/>
                </a:solidFill>
              </a:rPr>
              <a:pPr eaLnBrk="1" hangingPunct="1"/>
              <a:t>4</a:t>
            </a:fld>
            <a:endParaRPr lang="en-US" sz="2400">
              <a:solidFill>
                <a:srgbClr val="E01512"/>
              </a:solidFill>
            </a:endParaRPr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>
          <a:xfrm>
            <a:off x="446110" y="404664"/>
            <a:ext cx="8229600" cy="490537"/>
          </a:xfrm>
        </p:spPr>
        <p:txBody>
          <a:bodyPr/>
          <a:lstStyle/>
          <a:p>
            <a:pPr eaLnBrk="1" hangingPunct="1"/>
            <a:r>
              <a:rPr lang="en-GB" dirty="0" smtClean="0"/>
              <a:t>3. Derivation of NHH Yardstick Tariffs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3235289" y="1220915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dirty="0" smtClean="0">
                <a:solidFill>
                  <a:srgbClr val="36578C"/>
                </a:solidFill>
              </a:rPr>
              <a:t>Volume Weighting</a:t>
            </a:r>
            <a:endParaRPr lang="en-GB" sz="1800" dirty="0">
              <a:solidFill>
                <a:srgbClr val="36578C"/>
              </a:solidFill>
            </a:endParaRPr>
          </a:p>
        </p:txBody>
      </p:sp>
      <p:graphicFrame>
        <p:nvGraphicFramePr>
          <p:cNvPr id="40" name="Table 39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086624999"/>
              </p:ext>
            </p:extLst>
          </p:nvPr>
        </p:nvGraphicFramePr>
        <p:xfrm>
          <a:off x="3235289" y="2370165"/>
          <a:ext cx="1936440" cy="19202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36440"/>
              </a:tblGrid>
              <a:tr h="48005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u="none" strike="noStrike" kern="1200" baseline="0" dirty="0" smtClean="0">
                          <a:solidFill>
                            <a:srgbClr val="36578C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LV Network Level; Time Band 1, 2 and 3 Unit Rates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8005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u="none" strike="noStrike" kern="1200" baseline="0" dirty="0" smtClean="0">
                          <a:solidFill>
                            <a:srgbClr val="36578C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LVS Network Level; Time Band 1, 2 and 3 Unit Rates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8005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u="none" strike="noStrike" kern="1200" baseline="0" dirty="0" smtClean="0">
                          <a:solidFill>
                            <a:srgbClr val="36578C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HV Network Level; Time Band 1, 2 and 3 Unit Rates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8005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u="none" strike="noStrike" kern="1200" baseline="0" dirty="0" smtClean="0">
                          <a:solidFill>
                            <a:srgbClr val="36578C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UMS Network Level; Time Band 1, 2 and 3 Unit Rates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41" name="Table 40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047769702"/>
              </p:ext>
            </p:extLst>
          </p:nvPr>
        </p:nvGraphicFramePr>
        <p:xfrm>
          <a:off x="432529" y="1700808"/>
          <a:ext cx="2160240" cy="225855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160240"/>
              </a:tblGrid>
              <a:tr h="216025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u="none" strike="noStrike" dirty="0">
                          <a:solidFill>
                            <a:srgbClr val="36578C"/>
                          </a:solidFill>
                          <a:effectLst/>
                          <a:latin typeface="+mn-lt"/>
                        </a:rPr>
                        <a:t>Domestic Unrestricted</a:t>
                      </a:r>
                      <a:endParaRPr lang="en-GB" sz="1000" b="1" i="0" u="none" strike="noStrike" dirty="0">
                        <a:solidFill>
                          <a:srgbClr val="36578C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216025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u="none" strike="noStrike">
                          <a:solidFill>
                            <a:srgbClr val="36578C"/>
                          </a:solidFill>
                          <a:effectLst/>
                          <a:latin typeface="+mn-lt"/>
                        </a:rPr>
                        <a:t>Domestic Two Rate</a:t>
                      </a:r>
                      <a:endParaRPr lang="en-GB" sz="1000" b="1" i="0" u="none" strike="noStrike">
                        <a:solidFill>
                          <a:srgbClr val="36578C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16025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u="none" strike="noStrike" dirty="0">
                          <a:solidFill>
                            <a:srgbClr val="36578C"/>
                          </a:solidFill>
                          <a:effectLst/>
                          <a:latin typeface="+mn-lt"/>
                        </a:rPr>
                        <a:t>Domestic Off Peak (related MPAN)</a:t>
                      </a:r>
                      <a:endParaRPr lang="en-GB" sz="1000" b="1" i="0" u="none" strike="noStrike" dirty="0">
                        <a:solidFill>
                          <a:srgbClr val="36578C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16025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u="none" strike="noStrike" dirty="0">
                          <a:solidFill>
                            <a:srgbClr val="36578C"/>
                          </a:solidFill>
                          <a:effectLst/>
                          <a:latin typeface="+mn-lt"/>
                        </a:rPr>
                        <a:t>Small Non Domestic Unrestricted</a:t>
                      </a:r>
                      <a:endParaRPr lang="en-GB" sz="1000" b="1" i="0" u="none" strike="noStrike" dirty="0">
                        <a:solidFill>
                          <a:srgbClr val="36578C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16025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u="none" strike="noStrike" dirty="0">
                          <a:solidFill>
                            <a:srgbClr val="36578C"/>
                          </a:solidFill>
                          <a:effectLst/>
                          <a:latin typeface="+mn-lt"/>
                        </a:rPr>
                        <a:t>Small Non Domestic Two Rate</a:t>
                      </a:r>
                      <a:endParaRPr lang="en-GB" sz="1000" b="1" i="0" u="none" strike="noStrike" dirty="0">
                        <a:solidFill>
                          <a:srgbClr val="36578C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16025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u="none" strike="noStrike">
                          <a:solidFill>
                            <a:srgbClr val="36578C"/>
                          </a:solidFill>
                          <a:effectLst/>
                          <a:latin typeface="+mn-lt"/>
                        </a:rPr>
                        <a:t>Small Non Domestic Off Peak (related MPAN)</a:t>
                      </a:r>
                      <a:endParaRPr lang="en-GB" sz="1000" b="1" i="0" u="none" strike="noStrike">
                        <a:solidFill>
                          <a:srgbClr val="36578C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16025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u="none" strike="noStrike" dirty="0">
                          <a:solidFill>
                            <a:srgbClr val="36578C"/>
                          </a:solidFill>
                          <a:effectLst/>
                          <a:latin typeface="+mn-lt"/>
                        </a:rPr>
                        <a:t>LV Medium Non-Domestic</a:t>
                      </a:r>
                      <a:endParaRPr lang="en-GB" sz="1000" b="1" i="0" u="none" strike="noStrike" dirty="0">
                        <a:solidFill>
                          <a:srgbClr val="36578C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mpd="sng">
                      <a:noFill/>
                    </a:lnB>
                  </a:tcPr>
                </a:tc>
              </a:tr>
              <a:tr h="216025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u="none" strike="noStrike" dirty="0">
                          <a:solidFill>
                            <a:srgbClr val="36578C"/>
                          </a:solidFill>
                          <a:effectLst/>
                          <a:latin typeface="+mn-lt"/>
                        </a:rPr>
                        <a:t>LV Sub Medium Non-Domestic</a:t>
                      </a:r>
                      <a:endParaRPr lang="en-GB" sz="1000" b="1" i="0" u="none" strike="noStrike" dirty="0">
                        <a:solidFill>
                          <a:srgbClr val="36578C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216025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u="none" strike="noStrike" dirty="0">
                          <a:solidFill>
                            <a:srgbClr val="36578C"/>
                          </a:solidFill>
                          <a:effectLst/>
                          <a:latin typeface="+mn-lt"/>
                        </a:rPr>
                        <a:t>HV Medium Non-Domestic</a:t>
                      </a:r>
                      <a:endParaRPr lang="en-GB" sz="1000" b="1" i="0" u="none" strike="noStrike" dirty="0">
                        <a:solidFill>
                          <a:srgbClr val="36578C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160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u="none" strike="noStrike" dirty="0" smtClean="0">
                          <a:solidFill>
                            <a:srgbClr val="36578C"/>
                          </a:solidFill>
                          <a:effectLst/>
                          <a:latin typeface="+mn-lt"/>
                        </a:rPr>
                        <a:t>NHH UMS (Categories</a:t>
                      </a:r>
                      <a:r>
                        <a:rPr lang="en-GB" sz="1000" u="none" strike="noStrike" baseline="0" dirty="0" smtClean="0">
                          <a:solidFill>
                            <a:srgbClr val="36578C"/>
                          </a:solidFill>
                          <a:effectLst/>
                          <a:latin typeface="+mn-lt"/>
                        </a:rPr>
                        <a:t> A, B, C &amp; D)</a:t>
                      </a:r>
                      <a:endParaRPr lang="en-GB" sz="1000" b="1" i="0" u="none" strike="noStrike" dirty="0" smtClean="0">
                        <a:solidFill>
                          <a:srgbClr val="36578C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2" name="TextBox 41"/>
          <p:cNvSpPr txBox="1"/>
          <p:nvPr/>
        </p:nvSpPr>
        <p:spPr>
          <a:xfrm>
            <a:off x="446111" y="1220915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dirty="0" smtClean="0">
                <a:solidFill>
                  <a:srgbClr val="36578C"/>
                </a:solidFill>
              </a:rPr>
              <a:t>Tariff Volume Data</a:t>
            </a:r>
            <a:endParaRPr lang="en-GB" sz="1800" dirty="0">
              <a:solidFill>
                <a:srgbClr val="36578C"/>
              </a:solidFill>
            </a:endParaRPr>
          </a:p>
        </p:txBody>
      </p:sp>
      <p:graphicFrame>
        <p:nvGraphicFramePr>
          <p:cNvPr id="43" name="Table 4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490023532"/>
              </p:ext>
            </p:extLst>
          </p:nvPr>
        </p:nvGraphicFramePr>
        <p:xfrm>
          <a:off x="6300192" y="1700808"/>
          <a:ext cx="1936440" cy="19202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36440"/>
              </a:tblGrid>
              <a:tr h="480053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u="none" strike="noStrike" dirty="0" smtClean="0">
                          <a:solidFill>
                            <a:srgbClr val="36578C"/>
                          </a:solidFill>
                          <a:effectLst/>
                          <a:latin typeface="+mn-lt"/>
                        </a:rPr>
                        <a:t>LV Network</a:t>
                      </a:r>
                      <a:r>
                        <a:rPr lang="en-GB" sz="1000" b="0" u="none" strike="noStrike" baseline="0" dirty="0" smtClean="0">
                          <a:solidFill>
                            <a:srgbClr val="36578C"/>
                          </a:solidFill>
                          <a:effectLst/>
                          <a:latin typeface="+mn-lt"/>
                        </a:rPr>
                        <a:t> Level; Single and Two Rate Yardstick Unit Rates</a:t>
                      </a:r>
                      <a:endParaRPr lang="en-GB" sz="1000" b="0" i="0" u="none" strike="noStrike" dirty="0">
                        <a:solidFill>
                          <a:srgbClr val="36578C"/>
                        </a:solidFill>
                        <a:effectLst/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8005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u="none" strike="noStrike" dirty="0" smtClean="0">
                          <a:solidFill>
                            <a:srgbClr val="36578C"/>
                          </a:solidFill>
                          <a:effectLst/>
                          <a:latin typeface="+mn-lt"/>
                        </a:rPr>
                        <a:t>LVS Network</a:t>
                      </a:r>
                      <a:r>
                        <a:rPr lang="en-GB" sz="1000" u="none" strike="noStrike" baseline="0" dirty="0" smtClean="0">
                          <a:solidFill>
                            <a:srgbClr val="36578C"/>
                          </a:solidFill>
                          <a:effectLst/>
                          <a:latin typeface="+mn-lt"/>
                        </a:rPr>
                        <a:t> Level; Two Rate Yardstick Unit Rates</a:t>
                      </a:r>
                      <a:endParaRPr lang="en-GB" sz="1000" b="1" i="0" u="none" strike="noStrike" dirty="0" smtClean="0">
                        <a:solidFill>
                          <a:srgbClr val="36578C"/>
                        </a:solidFill>
                        <a:effectLst/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8005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u="none" strike="noStrike" dirty="0" smtClean="0">
                          <a:solidFill>
                            <a:srgbClr val="36578C"/>
                          </a:solidFill>
                          <a:effectLst/>
                          <a:latin typeface="+mn-lt"/>
                        </a:rPr>
                        <a:t>HV Network</a:t>
                      </a:r>
                      <a:r>
                        <a:rPr lang="en-GB" sz="1000" u="none" strike="noStrike" baseline="0" dirty="0" smtClean="0">
                          <a:solidFill>
                            <a:srgbClr val="36578C"/>
                          </a:solidFill>
                          <a:effectLst/>
                          <a:latin typeface="+mn-lt"/>
                        </a:rPr>
                        <a:t> Level; Two Rate Yardstick Unit Rates</a:t>
                      </a:r>
                      <a:endParaRPr lang="en-GB" sz="1000" b="1" i="0" u="none" strike="noStrike" dirty="0" smtClean="0">
                        <a:solidFill>
                          <a:srgbClr val="36578C"/>
                        </a:solidFill>
                        <a:effectLst/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8005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u="none" strike="noStrike" dirty="0" smtClean="0">
                          <a:solidFill>
                            <a:srgbClr val="36578C"/>
                          </a:solidFill>
                          <a:effectLst/>
                          <a:latin typeface="+mn-lt"/>
                        </a:rPr>
                        <a:t>NHH UMS (Categories</a:t>
                      </a:r>
                      <a:r>
                        <a:rPr lang="en-GB" sz="1000" u="none" strike="noStrike" baseline="0" dirty="0" smtClean="0">
                          <a:solidFill>
                            <a:srgbClr val="36578C"/>
                          </a:solidFill>
                          <a:effectLst/>
                          <a:latin typeface="+mn-lt"/>
                        </a:rPr>
                        <a:t> A, B, C &amp; D) Yardstick Unit Rates</a:t>
                      </a:r>
                      <a:endParaRPr lang="en-GB" sz="1000" b="1" i="0" u="none" strike="noStrike" dirty="0" smtClean="0">
                        <a:solidFill>
                          <a:srgbClr val="36578C"/>
                        </a:solidFill>
                        <a:effectLst/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cxnSp>
        <p:nvCxnSpPr>
          <p:cNvPr id="45" name="Straight Arrow Connector 44"/>
          <p:cNvCxnSpPr>
            <a:endCxn id="47" idx="1"/>
          </p:cNvCxnSpPr>
          <p:nvPr/>
        </p:nvCxnSpPr>
        <p:spPr>
          <a:xfrm>
            <a:off x="2627784" y="1907365"/>
            <a:ext cx="607505" cy="0"/>
          </a:xfrm>
          <a:prstGeom prst="straightConnector1">
            <a:avLst/>
          </a:prstGeom>
          <a:ln w="38100">
            <a:solidFill>
              <a:srgbClr val="36578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7" name="Table 4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984743276"/>
              </p:ext>
            </p:extLst>
          </p:nvPr>
        </p:nvGraphicFramePr>
        <p:xfrm>
          <a:off x="3235289" y="1709245"/>
          <a:ext cx="1965648" cy="39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65648"/>
              </a:tblGrid>
              <a:tr h="39360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u="none" strike="noStrike" dirty="0" smtClean="0">
                          <a:solidFill>
                            <a:srgbClr val="36578C"/>
                          </a:solidFill>
                          <a:effectLst/>
                          <a:latin typeface="+mn-lt"/>
                        </a:rPr>
                        <a:t>Three</a:t>
                      </a:r>
                      <a:r>
                        <a:rPr lang="en-GB" sz="1000" b="0" u="none" strike="noStrike" baseline="0" dirty="0" smtClean="0">
                          <a:solidFill>
                            <a:srgbClr val="36578C"/>
                          </a:solidFill>
                          <a:effectLst/>
                          <a:latin typeface="+mn-lt"/>
                        </a:rPr>
                        <a:t> Rate Time</a:t>
                      </a:r>
                      <a:r>
                        <a:rPr lang="en-GB" sz="1000" b="0" u="none" strike="noStrike" dirty="0" smtClean="0">
                          <a:solidFill>
                            <a:srgbClr val="36578C"/>
                          </a:solidFill>
                          <a:effectLst/>
                          <a:latin typeface="+mn-lt"/>
                        </a:rPr>
                        <a:t> Band Equivalent </a:t>
                      </a:r>
                      <a:r>
                        <a:rPr lang="en-GB" sz="1000" b="0" u="none" strike="noStrike" baseline="0" dirty="0" smtClean="0">
                          <a:solidFill>
                            <a:srgbClr val="36578C"/>
                          </a:solidFill>
                          <a:effectLst/>
                          <a:latin typeface="+mn-lt"/>
                        </a:rPr>
                        <a:t>Volume</a:t>
                      </a:r>
                      <a:endParaRPr lang="en-GB" sz="1000" b="0" i="0" u="none" strike="noStrike" dirty="0">
                        <a:solidFill>
                          <a:srgbClr val="36578C"/>
                        </a:solidFill>
                        <a:effectLst/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cxnSp>
        <p:nvCxnSpPr>
          <p:cNvPr id="53" name="Elbow Connector 52"/>
          <p:cNvCxnSpPr>
            <a:stCxn id="47" idx="3"/>
            <a:endCxn id="43" idx="1"/>
          </p:cNvCxnSpPr>
          <p:nvPr/>
        </p:nvCxnSpPr>
        <p:spPr>
          <a:xfrm>
            <a:off x="5200937" y="1907365"/>
            <a:ext cx="1099255" cy="753549"/>
          </a:xfrm>
          <a:prstGeom prst="bentConnector3">
            <a:avLst>
              <a:gd name="adj1" fmla="val 49009"/>
            </a:avLst>
          </a:prstGeom>
          <a:ln w="38100">
            <a:solidFill>
              <a:srgbClr val="3657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21" name="Elbow Connector 5120"/>
          <p:cNvCxnSpPr>
            <a:stCxn id="40" idx="3"/>
            <a:endCxn id="43" idx="1"/>
          </p:cNvCxnSpPr>
          <p:nvPr/>
        </p:nvCxnSpPr>
        <p:spPr>
          <a:xfrm flipV="1">
            <a:off x="5171729" y="2660914"/>
            <a:ext cx="1128463" cy="669357"/>
          </a:xfrm>
          <a:prstGeom prst="bentConnector3">
            <a:avLst>
              <a:gd name="adj1" fmla="val 50121"/>
            </a:avLst>
          </a:prstGeom>
          <a:ln w="38100">
            <a:solidFill>
              <a:srgbClr val="36578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75"/>
          <p:cNvSpPr txBox="1"/>
          <p:nvPr/>
        </p:nvSpPr>
        <p:spPr>
          <a:xfrm>
            <a:off x="6300192" y="1220915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dirty="0">
                <a:solidFill>
                  <a:srgbClr val="36578C"/>
                </a:solidFill>
              </a:rPr>
              <a:t>Process Outputs</a:t>
            </a:r>
          </a:p>
        </p:txBody>
      </p:sp>
    </p:spTree>
    <p:extLst>
      <p:ext uri="{BB962C8B-B14F-4D97-AF65-F5344CB8AC3E}">
        <p14:creationId xmlns="" xmlns:p14="http://schemas.microsoft.com/office/powerpoint/2010/main" val="2379450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Helvetica 65"/>
        <a:ea typeface=""/>
        <a:cs typeface="Arial"/>
      </a:majorFont>
      <a:minorFont>
        <a:latin typeface="Helvetica 55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2976</TotalTime>
  <Words>456</Words>
  <Application>Microsoft Office PowerPoint</Application>
  <PresentationFormat>On-screen Show (4:3)</PresentationFormat>
  <Paragraphs>68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Default Design</vt:lpstr>
      <vt:lpstr>Voltage Level Approach to Unit Charges in the CDCM</vt:lpstr>
      <vt:lpstr>1. Assessment of Load Characteristics</vt:lpstr>
      <vt:lpstr>2. Three Rate Yardstick Unit Charges</vt:lpstr>
      <vt:lpstr>3. Derivation of NHH Yardstick Tariffs</vt:lpstr>
    </vt:vector>
  </TitlesOfParts>
  <Company>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SmartestEnergy product and services review</dc:title>
  <dc:creator>B</dc:creator>
  <cp:lastModifiedBy>hynesc</cp:lastModifiedBy>
  <cp:revision>28</cp:revision>
  <dcterms:created xsi:type="dcterms:W3CDTF">2009-08-08T14:01:02Z</dcterms:created>
  <dcterms:modified xsi:type="dcterms:W3CDTF">2013-02-12T14:09:53Z</dcterms:modified>
</cp:coreProperties>
</file>